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8" r:id="rId12"/>
    <p:sldId id="266" r:id="rId13"/>
    <p:sldId id="267" r:id="rId14"/>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Redondear rectángulo de esquina diagonal"/>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Título"/>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10" name="9 Marcador de fecha"/>
          <p:cNvSpPr>
            <a:spLocks noGrp="1"/>
          </p:cNvSpPr>
          <p:nvPr>
            <p:ph type="dt" sz="half" idx="10"/>
          </p:nvPr>
        </p:nvSpPr>
        <p:spPr>
          <a:xfrm>
            <a:off x="5562600" y="6509004"/>
            <a:ext cx="3002280" cy="274320"/>
          </a:xfrm>
        </p:spPr>
        <p:txBody>
          <a:bodyPr vert="horz" rtlCol="0"/>
          <a:lstStyle>
            <a:extLst/>
          </a:lstStyle>
          <a:p>
            <a:fld id="{85580821-C5C7-4F99-8D58-56629C46FADD}" type="datetimeFigureOut">
              <a:rPr lang="es-MX" smtClean="0"/>
              <a:t>11/05/2010</a:t>
            </a:fld>
            <a:endParaRPr lang="es-MX"/>
          </a:p>
        </p:txBody>
      </p:sp>
      <p:sp>
        <p:nvSpPr>
          <p:cNvPr id="11" name="10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6738794-14DD-4B1B-B51B-AD69F539AB4E}" type="slidenum">
              <a:rPr lang="es-MX" smtClean="0"/>
              <a:t>‹Nº›</a:t>
            </a:fld>
            <a:endParaRPr lang="es-MX"/>
          </a:p>
        </p:txBody>
      </p:sp>
      <p:sp>
        <p:nvSpPr>
          <p:cNvPr id="12" name="11 Marcador de pie de página"/>
          <p:cNvSpPr>
            <a:spLocks noGrp="1"/>
          </p:cNvSpPr>
          <p:nvPr>
            <p:ph type="ftr" sz="quarter" idx="12"/>
          </p:nvPr>
        </p:nvSpPr>
        <p:spPr>
          <a:xfrm>
            <a:off x="1600200" y="6509004"/>
            <a:ext cx="3907464" cy="274320"/>
          </a:xfrm>
        </p:spPr>
        <p:txBody>
          <a:bodyPr vert="horz" rtlCol="0"/>
          <a:lstStyle>
            <a:extLst/>
          </a:lstStyle>
          <a:p>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85580821-C5C7-4F99-8D58-56629C46FADD}" type="datetimeFigureOut">
              <a:rPr lang="es-MX" smtClean="0"/>
              <a:t>11/05/2010</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16738794-14DD-4B1B-B51B-AD69F539AB4E}" type="slidenum">
              <a:rPr lang="es-MX" smtClean="0"/>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lgn="l">
              <a:defRPr/>
            </a:lvl1pPr>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85580821-C5C7-4F99-8D58-56629C46FADD}" type="datetimeFigureOut">
              <a:rPr lang="es-MX" smtClean="0"/>
              <a:t>11/05/2010</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16738794-14DD-4B1B-B51B-AD69F539AB4E}" type="slidenum">
              <a:rPr lang="es-MX" smtClean="0"/>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85580821-C5C7-4F99-8D58-56629C46FADD}" type="datetimeFigureOut">
              <a:rPr lang="es-MX" smtClean="0"/>
              <a:t>11/05/2010</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16738794-14DD-4B1B-B51B-AD69F539AB4E}" type="slidenum">
              <a:rPr lang="es-MX" smtClean="0"/>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7" name="6 Rectángulo"/>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a:xfrm>
            <a:off x="5562600" y="6513670"/>
            <a:ext cx="3002280" cy="274320"/>
          </a:xfrm>
        </p:spPr>
        <p:txBody>
          <a:bodyPr vert="horz" rtlCol="0"/>
          <a:lstStyle>
            <a:extLst/>
          </a:lstStyle>
          <a:p>
            <a:fld id="{85580821-C5C7-4F99-8D58-56629C46FADD}" type="datetimeFigureOut">
              <a:rPr lang="es-MX" smtClean="0"/>
              <a:t>11/05/2010</a:t>
            </a:fld>
            <a:endParaRPr lang="es-MX"/>
          </a:p>
        </p:txBody>
      </p:sp>
      <p:sp>
        <p:nvSpPr>
          <p:cNvPr id="9" name="8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6738794-14DD-4B1B-B51B-AD69F539AB4E}" type="slidenum">
              <a:rPr lang="es-MX" smtClean="0"/>
              <a:t>‹Nº›</a:t>
            </a:fld>
            <a:endParaRPr lang="es-MX"/>
          </a:p>
        </p:txBody>
      </p:sp>
      <p:sp>
        <p:nvSpPr>
          <p:cNvPr id="10" name="9 Marcador de pie de página"/>
          <p:cNvSpPr>
            <a:spLocks noGrp="1"/>
          </p:cNvSpPr>
          <p:nvPr>
            <p:ph type="ftr" sz="quarter" idx="12"/>
          </p:nvPr>
        </p:nvSpPr>
        <p:spPr>
          <a:xfrm>
            <a:off x="1600200" y="6513670"/>
            <a:ext cx="3907464" cy="274320"/>
          </a:xfrm>
        </p:spPr>
        <p:txBody>
          <a:bodyPr vert="horz" rtlCol="0"/>
          <a:lstStyle>
            <a:extLst/>
          </a:lstStyle>
          <a:p>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85580821-C5C7-4F99-8D58-56629C46FADD}" type="datetimeFigureOut">
              <a:rPr lang="es-MX" smtClean="0"/>
              <a:t>11/05/2010</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a:xfrm>
            <a:off x="8641080" y="6514568"/>
            <a:ext cx="464288" cy="274320"/>
          </a:xfrm>
        </p:spPr>
        <p:txBody>
          <a:bodyPr/>
          <a:lstStyle>
            <a:extLst/>
          </a:lstStyle>
          <a:p>
            <a:fld id="{16738794-14DD-4B1B-B51B-AD69F539AB4E}" type="slidenum">
              <a:rPr lang="es-MX" smtClean="0"/>
              <a:t>‹Nº›</a:t>
            </a:fld>
            <a:endParaRPr lang="es-MX"/>
          </a:p>
        </p:txBody>
      </p:sp>
      <p:sp>
        <p:nvSpPr>
          <p:cNvPr id="10" name="9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9 Rectángulo"/>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Rectángulo"/>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Título"/>
          <p:cNvSpPr>
            <a:spLocks noGrp="1"/>
          </p:cNvSpPr>
          <p:nvPr>
            <p:ph type="title"/>
          </p:nvPr>
        </p:nvSpPr>
        <p:spPr>
          <a:xfrm>
            <a:off x="457200" y="251948"/>
            <a:ext cx="8229600"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85580821-C5C7-4F99-8D58-56629C46FADD}" type="datetimeFigureOut">
              <a:rPr lang="es-MX" smtClean="0"/>
              <a:t>11/05/2010</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a:xfrm>
            <a:off x="8641080" y="6514568"/>
            <a:ext cx="464288" cy="274320"/>
          </a:xfrm>
        </p:spPr>
        <p:txBody>
          <a:bodyPr/>
          <a:lstStyle>
            <a:extLst/>
          </a:lstStyle>
          <a:p>
            <a:fld id="{16738794-14DD-4B1B-B51B-AD69F539AB4E}" type="slidenum">
              <a:rPr lang="es-MX" smtClean="0"/>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53218"/>
            <a:ext cx="8229600"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85580821-C5C7-4F99-8D58-56629C46FADD}" type="datetimeFigureOut">
              <a:rPr lang="es-MX" smtClean="0"/>
              <a:t>11/05/2010</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16738794-14DD-4B1B-B51B-AD69F539AB4E}" type="slidenum">
              <a:rPr lang="es-MX" smtClean="0"/>
              <a:t>‹Nº›</a:t>
            </a:fld>
            <a:endParaRPr lang="es-MX"/>
          </a:p>
        </p:txBody>
      </p:sp>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85580821-C5C7-4F99-8D58-56629C46FADD}" type="datetimeFigureOut">
              <a:rPr lang="es-MX" smtClean="0"/>
              <a:t>11/05/2010</a:t>
            </a:fld>
            <a:endParaRPr lang="es-MX"/>
          </a:p>
        </p:txBody>
      </p:sp>
      <p:sp>
        <p:nvSpPr>
          <p:cNvPr id="3" name="2 Marcador de pie de página"/>
          <p:cNvSpPr>
            <a:spLocks noGrp="1"/>
          </p:cNvSpPr>
          <p:nvPr>
            <p:ph type="ftr" sz="quarter" idx="11"/>
          </p:nvPr>
        </p:nvSpPr>
        <p:spPr/>
        <p:txBody>
          <a:bodyPr/>
          <a:lstStyle>
            <a:extLst/>
          </a:lstStyle>
          <a:p>
            <a:endParaRPr lang="es-MX"/>
          </a:p>
        </p:txBody>
      </p:sp>
      <p:sp>
        <p:nvSpPr>
          <p:cNvPr id="4" name="3 Marcador de número de diapositiva"/>
          <p:cNvSpPr>
            <a:spLocks noGrp="1"/>
          </p:cNvSpPr>
          <p:nvPr>
            <p:ph type="sldNum" sz="quarter" idx="12"/>
          </p:nvPr>
        </p:nvSpPr>
        <p:spPr/>
        <p:txBody>
          <a:bodyPr/>
          <a:lstStyle>
            <a:extLst/>
          </a:lstStyle>
          <a:p>
            <a:fld id="{16738794-14DD-4B1B-B51B-AD69F539AB4E}" type="slidenum">
              <a:rPr lang="es-MX" smtClean="0"/>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8" name="7 Rectángulo"/>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4963136" y="304800"/>
            <a:ext cx="3931920" cy="762000"/>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9" name="8 Marcador de fecha"/>
          <p:cNvSpPr>
            <a:spLocks noGrp="1"/>
          </p:cNvSpPr>
          <p:nvPr>
            <p:ph type="dt" sz="half" idx="10"/>
          </p:nvPr>
        </p:nvSpPr>
        <p:spPr>
          <a:xfrm>
            <a:off x="5562600" y="6513670"/>
            <a:ext cx="3002280" cy="274320"/>
          </a:xfrm>
        </p:spPr>
        <p:txBody>
          <a:bodyPr vert="horz" rtlCol="0"/>
          <a:lstStyle>
            <a:extLst/>
          </a:lstStyle>
          <a:p>
            <a:fld id="{85580821-C5C7-4F99-8D58-56629C46FADD}" type="datetimeFigureOut">
              <a:rPr lang="es-MX" smtClean="0"/>
              <a:t>11/05/2010</a:t>
            </a:fld>
            <a:endParaRPr lang="es-MX"/>
          </a:p>
        </p:txBody>
      </p:sp>
      <p:sp>
        <p:nvSpPr>
          <p:cNvPr id="10" name="9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6738794-14DD-4B1B-B51B-AD69F539AB4E}" type="slidenum">
              <a:rPr lang="es-MX" smtClean="0"/>
              <a:t>‹Nº›</a:t>
            </a:fld>
            <a:endParaRPr lang="es-MX"/>
          </a:p>
        </p:txBody>
      </p:sp>
      <p:sp>
        <p:nvSpPr>
          <p:cNvPr id="11" name="10 Marcador de pie de página"/>
          <p:cNvSpPr>
            <a:spLocks noGrp="1"/>
          </p:cNvSpPr>
          <p:nvPr>
            <p:ph type="ftr" sz="quarter" idx="12"/>
          </p:nvPr>
        </p:nvSpPr>
        <p:spPr>
          <a:xfrm>
            <a:off x="1600200" y="6513670"/>
            <a:ext cx="3907464" cy="274320"/>
          </a:xfrm>
        </p:spPr>
        <p:txBody>
          <a:bodyPr vert="horz" rtlCol="0"/>
          <a:lstStyle>
            <a:extLst/>
          </a:lstStyle>
          <a:p>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040443" y="4724400"/>
            <a:ext cx="5486400" cy="664536"/>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13" name="12 Marcador de posición de imagen"/>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s-ES" smtClean="0">
                <a:solidFill>
                  <a:schemeClr val="lt1"/>
                </a:solidFill>
                <a:latin typeface="+mn-lt"/>
                <a:ea typeface="+mn-ea"/>
                <a:cs typeface="+mn-cs"/>
              </a:rPr>
              <a:t>Haga clic en el icono para agregar una imagen</a:t>
            </a:r>
            <a:endParaRPr kumimoji="0" lang="en-US" dirty="0">
              <a:solidFill>
                <a:schemeClr val="lt1"/>
              </a:solidFill>
              <a:latin typeface="+mn-lt"/>
              <a:ea typeface="+mn-ea"/>
              <a:cs typeface="+mn-cs"/>
            </a:endParaRPr>
          </a:p>
        </p:txBody>
      </p:sp>
      <p:sp>
        <p:nvSpPr>
          <p:cNvPr id="8" name="7 Marcador de fecha"/>
          <p:cNvSpPr>
            <a:spLocks noGrp="1"/>
          </p:cNvSpPr>
          <p:nvPr>
            <p:ph type="dt" sz="half" idx="10"/>
          </p:nvPr>
        </p:nvSpPr>
        <p:spPr>
          <a:xfrm>
            <a:off x="5562600" y="6509004"/>
            <a:ext cx="3002280" cy="274320"/>
          </a:xfrm>
        </p:spPr>
        <p:txBody>
          <a:bodyPr vert="horz" rtlCol="0"/>
          <a:lstStyle>
            <a:extLst/>
          </a:lstStyle>
          <a:p>
            <a:fld id="{85580821-C5C7-4F99-8D58-56629C46FADD}" type="datetimeFigureOut">
              <a:rPr lang="es-MX" smtClean="0"/>
              <a:t>11/05/2010</a:t>
            </a:fld>
            <a:endParaRPr lang="es-MX"/>
          </a:p>
        </p:txBody>
      </p:sp>
      <p:sp>
        <p:nvSpPr>
          <p:cNvPr id="9" name="8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6738794-14DD-4B1B-B51B-AD69F539AB4E}" type="slidenum">
              <a:rPr lang="es-MX" smtClean="0"/>
              <a:t>‹Nº›</a:t>
            </a:fld>
            <a:endParaRPr lang="es-MX"/>
          </a:p>
        </p:txBody>
      </p:sp>
      <p:sp>
        <p:nvSpPr>
          <p:cNvPr id="10" name="9 Marcador de pie de página"/>
          <p:cNvSpPr>
            <a:spLocks noGrp="1"/>
          </p:cNvSpPr>
          <p:nvPr>
            <p:ph type="ftr" sz="quarter" idx="12"/>
          </p:nvPr>
        </p:nvSpPr>
        <p:spPr>
          <a:xfrm>
            <a:off x="1600200" y="6509004"/>
            <a:ext cx="3907464" cy="274320"/>
          </a:xfrm>
        </p:spPr>
        <p:txBody>
          <a:bodyPr vert="horz" rtlCol="0"/>
          <a:lstStyle>
            <a:extLst/>
          </a:lstStyle>
          <a:p>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Redondear rectángulo de esquina diagonal"/>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Marcador de pie de página"/>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s-MX"/>
          </a:p>
        </p:txBody>
      </p:sp>
      <p:sp>
        <p:nvSpPr>
          <p:cNvPr id="14" name="13 Marcador de fecha"/>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85580821-C5C7-4F99-8D58-56629C46FADD}" type="datetimeFigureOut">
              <a:rPr lang="es-MX" smtClean="0"/>
              <a:t>11/05/2010</a:t>
            </a:fld>
            <a:endParaRPr lang="es-MX"/>
          </a:p>
        </p:txBody>
      </p:sp>
      <p:sp>
        <p:nvSpPr>
          <p:cNvPr id="23" name="22 Marcador de número de diapositiva"/>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6738794-14DD-4B1B-B51B-AD69F539AB4E}" type="slidenum">
              <a:rPr lang="es-MX" smtClean="0"/>
              <a:t>‹Nº›</a:t>
            </a:fld>
            <a:endParaRPr lang="es-MX"/>
          </a:p>
        </p:txBody>
      </p:sp>
      <p:sp>
        <p:nvSpPr>
          <p:cNvPr id="22" name="21 Marcador de título"/>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fontScale="90000"/>
          </a:bodyPr>
          <a:lstStyle/>
          <a:p>
            <a:r>
              <a:rPr lang="es-ES" dirty="0"/>
              <a:t>Proceso de Residencias Profesionales</a:t>
            </a:r>
            <a:r>
              <a:rPr lang="es-MX" dirty="0"/>
              <a:t/>
            </a:r>
            <a:br>
              <a:rPr lang="es-MX" dirty="0"/>
            </a:br>
            <a:endParaRPr lang="es-MX" dirty="0"/>
          </a:p>
        </p:txBody>
      </p:sp>
      <p:sp>
        <p:nvSpPr>
          <p:cNvPr id="3" name="2 Subtítulo"/>
          <p:cNvSpPr>
            <a:spLocks noGrp="1"/>
          </p:cNvSpPr>
          <p:nvPr>
            <p:ph type="subTitle" idx="1"/>
          </p:nvPr>
        </p:nvSpPr>
        <p:spPr/>
        <p:txBody>
          <a:bodyPr/>
          <a:lstStyle/>
          <a:p>
            <a:r>
              <a:rPr lang="es-MX" dirty="0" smtClean="0"/>
              <a:t>División de Estudios Profesionales</a:t>
            </a:r>
            <a:endParaRPr lang="es-MX"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92500" lnSpcReduction="10000"/>
          </a:bodyPr>
          <a:lstStyle/>
          <a:p>
            <a:r>
              <a:rPr lang="es-ES" dirty="0"/>
              <a:t>Paso </a:t>
            </a:r>
            <a:r>
              <a:rPr lang="es-ES" dirty="0" smtClean="0"/>
              <a:t>12: A punto de terminar las </a:t>
            </a:r>
            <a:r>
              <a:rPr lang="es-ES" dirty="0"/>
              <a:t>residencias pasar al departamento de gestión tecnológica y vinculación para que les entregue la carta de agradecimiento, la cual deberán llevar a que se las firme la empresa de recibido. Dicha carta, así como la carta de terminación de residencias se deberá entregar a Gestión Tecnológica y Vinculación con copia a División de Estudios Profesionales de ambas.</a:t>
            </a:r>
            <a:endParaRPr lang="es-MX" dirty="0"/>
          </a:p>
          <a:p>
            <a:endParaRPr lang="es-MX"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MX" dirty="0" smtClean="0"/>
              <a:t>13: Solicitar en División de Estudios Profesionales el formato de constancia de evaluación de residencias para entregársela a su asesor externo para su llenado </a:t>
            </a:r>
          </a:p>
          <a:p>
            <a:endParaRPr lang="es-MX"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92500"/>
          </a:bodyPr>
          <a:lstStyle/>
          <a:p>
            <a:r>
              <a:rPr lang="es-ES" dirty="0"/>
              <a:t>Paso </a:t>
            </a:r>
            <a:r>
              <a:rPr lang="es-ES" dirty="0" smtClean="0"/>
              <a:t>14: </a:t>
            </a:r>
            <a:r>
              <a:rPr lang="es-ES" dirty="0"/>
              <a:t>Presentar ante la División de Estudios Profesionales </a:t>
            </a:r>
            <a:endParaRPr lang="es-MX" dirty="0"/>
          </a:p>
          <a:p>
            <a:pPr lvl="1"/>
            <a:r>
              <a:rPr lang="es-ES" dirty="0"/>
              <a:t>Constancia   de  liberación  y  evaluación del proyecto firmado </a:t>
            </a:r>
            <a:r>
              <a:rPr lang="es-ES" dirty="0" smtClean="0"/>
              <a:t>asesor externo. </a:t>
            </a:r>
            <a:endParaRPr lang="es-MX" dirty="0"/>
          </a:p>
          <a:p>
            <a:pPr lvl="1"/>
            <a:r>
              <a:rPr lang="es-ES" dirty="0"/>
              <a:t>Copia de su informe final del proyecto (en formato digital). Anexando un resumen ejecutivo del proyecto el cual debe contener lo siguiente: </a:t>
            </a:r>
            <a:r>
              <a:rPr lang="es-ES" b="1" i="1" dirty="0"/>
              <a:t>institución, titulo del proyecto, fecha, datos de la empresa, problemas a resolver, justificación, resultados, conclusiones, datos del residente con fines de localización y nombres de los asesores.</a:t>
            </a:r>
            <a:endParaRPr lang="es-MX" b="1" dirty="0"/>
          </a:p>
          <a:p>
            <a:endParaRPr lang="es-MX"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ES" dirty="0"/>
              <a:t>Paso </a:t>
            </a:r>
            <a:r>
              <a:rPr lang="es-ES" dirty="0" smtClean="0"/>
              <a:t>15: </a:t>
            </a:r>
            <a:r>
              <a:rPr lang="es-ES" dirty="0"/>
              <a:t>El asesor, una vez liberado el  proyecto por los revisores, podrá asentar la calificación en el acta de Residencias Profesionales emitida por Servicios Escolares. Con el acta se termina el proceso de Residencias Profesionales.</a:t>
            </a:r>
            <a:endParaRPr lang="es-MX" dirty="0"/>
          </a:p>
          <a:p>
            <a:endParaRPr lang="es-MX"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ES" dirty="0"/>
              <a:t>Paso 1: Asistir a la plática de información sobre residencias profesionales.</a:t>
            </a:r>
            <a:endParaRPr lang="es-MX" dirty="0"/>
          </a:p>
          <a:p>
            <a:r>
              <a:rPr lang="es-ES" dirty="0"/>
              <a:t>Paso 2: Recolectar la siguiente información de las empresas donde les gustaría realizar sus residencias;  nombre del dirigente, nombre de la empresa, teléfono, fax, correo electrónico (opcional) y  domicilio.</a:t>
            </a:r>
            <a:endParaRPr lang="es-MX" dirty="0"/>
          </a:p>
          <a:p>
            <a:endParaRPr lang="es-MX"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92500" lnSpcReduction="10000"/>
          </a:bodyPr>
          <a:lstStyle/>
          <a:p>
            <a:r>
              <a:rPr lang="es-ES" dirty="0"/>
              <a:t>Paso 3: Presentarse con esta información al Depto. De Gestión Tecnológica y Vinculación solicitando cartas de presentación para dichas empresas.</a:t>
            </a:r>
            <a:endParaRPr lang="es-MX" dirty="0"/>
          </a:p>
          <a:p>
            <a:r>
              <a:rPr lang="es-ES" dirty="0"/>
              <a:t>Paso 4.- Presentarse con los empresarios llevando consigo la carta de presentación y esperar asignación del proyecto o en su caso el rechazo de la empresa. En caso de rechazo pasar a la siguiente empresa en orden prioritario.</a:t>
            </a:r>
            <a:endParaRPr lang="es-MX" dirty="0"/>
          </a:p>
          <a:p>
            <a:endParaRPr lang="es-MX"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77500" lnSpcReduction="20000"/>
          </a:bodyPr>
          <a:lstStyle/>
          <a:p>
            <a:r>
              <a:rPr lang="es-ES" dirty="0"/>
              <a:t>Paso 5: Una vez asignado un proyecto. Pasar a división de estudios con los siguientes documentos una semana antes de Reinscripciones. </a:t>
            </a:r>
            <a:endParaRPr lang="es-MX" dirty="0"/>
          </a:p>
          <a:p>
            <a:pPr lvl="1"/>
            <a:r>
              <a:rPr lang="es-ES" b="1" dirty="0"/>
              <a:t>Solicitud de residencias</a:t>
            </a:r>
            <a:r>
              <a:rPr lang="es-ES" dirty="0"/>
              <a:t>: es un formato que se debe llenar a máquina o en computadora </a:t>
            </a:r>
            <a:r>
              <a:rPr lang="es-ES" i="1" dirty="0"/>
              <a:t>(se puede descargar de la página oficial del ITJ)</a:t>
            </a:r>
            <a:r>
              <a:rPr lang="es-ES" dirty="0"/>
              <a:t>.  Toda solicitud debe traer de forma obligatoria el RFC de la empresa donde se realizará la residencia así como el número de seguro social del alumno.</a:t>
            </a:r>
            <a:endParaRPr lang="es-MX" dirty="0"/>
          </a:p>
          <a:p>
            <a:pPr lvl="1">
              <a:buNone/>
            </a:pPr>
            <a:endParaRPr lang="es-MX" dirty="0"/>
          </a:p>
          <a:p>
            <a:pPr lvl="1"/>
            <a:r>
              <a:rPr lang="es-ES" b="1" dirty="0"/>
              <a:t>Carta Compromiso firmada por el alumno</a:t>
            </a:r>
            <a:r>
              <a:rPr lang="es-ES" dirty="0"/>
              <a:t>. Esta es un documento que división de estudios le entrega al alumno para firma</a:t>
            </a:r>
            <a:r>
              <a:rPr lang="es-ES" dirty="0" smtClean="0"/>
              <a:t>.</a:t>
            </a:r>
            <a:r>
              <a:rPr lang="es-ES" dirty="0"/>
              <a:t> </a:t>
            </a:r>
            <a:endParaRPr lang="es-MX" dirty="0"/>
          </a:p>
          <a:p>
            <a:pPr lvl="1"/>
            <a:r>
              <a:rPr lang="es-ES" b="1" dirty="0"/>
              <a:t>Copia de la carta de liberación de servicio social</a:t>
            </a:r>
            <a:r>
              <a:rPr lang="es-ES" dirty="0"/>
              <a:t>.</a:t>
            </a:r>
            <a:endParaRPr lang="es-MX" dirty="0"/>
          </a:p>
          <a:p>
            <a:endParaRPr lang="es-MX" dirty="0"/>
          </a:p>
          <a:p>
            <a:endParaRPr lang="es-MX"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85000" lnSpcReduction="20000"/>
          </a:bodyPr>
          <a:lstStyle/>
          <a:p>
            <a:pPr lvl="0"/>
            <a:r>
              <a:rPr lang="es-ES" b="1" dirty="0" smtClean="0"/>
              <a:t>Copia  de la Carta de aceptación de residencia emitida por la empresa </a:t>
            </a:r>
            <a:r>
              <a:rPr lang="es-ES" dirty="0" smtClean="0"/>
              <a:t>( la original presentarla a gestión tecnológica y vinculación ). </a:t>
            </a:r>
            <a:endParaRPr lang="es-MX" dirty="0" smtClean="0"/>
          </a:p>
          <a:p>
            <a:pPr lvl="0"/>
            <a:r>
              <a:rPr lang="es-ES" b="1" dirty="0" smtClean="0"/>
              <a:t>Anteproyecto</a:t>
            </a:r>
            <a:r>
              <a:rPr lang="es-ES" dirty="0" smtClean="0"/>
              <a:t>:  Documento que debe llevar los siguientes puntos:</a:t>
            </a:r>
            <a:endParaRPr lang="es-MX" dirty="0" smtClean="0"/>
          </a:p>
          <a:p>
            <a:pPr lvl="1"/>
            <a:r>
              <a:rPr lang="es-ES" dirty="0" smtClean="0"/>
              <a:t>Portada oficial </a:t>
            </a:r>
            <a:r>
              <a:rPr lang="es-ES" i="1" dirty="0" smtClean="0"/>
              <a:t>(la puede bajar de la pagina del </a:t>
            </a:r>
            <a:r>
              <a:rPr lang="es-ES" i="1" dirty="0" err="1" smtClean="0"/>
              <a:t>tec</a:t>
            </a:r>
            <a:r>
              <a:rPr lang="es-ES" i="1" dirty="0" smtClean="0"/>
              <a:t>)</a:t>
            </a:r>
            <a:r>
              <a:rPr lang="es-ES" dirty="0" smtClean="0"/>
              <a:t> </a:t>
            </a:r>
            <a:endParaRPr lang="es-MX" sz="3600" dirty="0" smtClean="0"/>
          </a:p>
          <a:p>
            <a:pPr lvl="1"/>
            <a:r>
              <a:rPr lang="es-ES" dirty="0" smtClean="0"/>
              <a:t>Nombre y objetivo del proyecto</a:t>
            </a:r>
            <a:endParaRPr lang="es-MX" sz="3600" dirty="0" smtClean="0"/>
          </a:p>
          <a:p>
            <a:pPr lvl="1"/>
            <a:r>
              <a:rPr lang="es-ES" dirty="0" smtClean="0"/>
              <a:t> Cronograma preliminar de actividades</a:t>
            </a:r>
            <a:endParaRPr lang="es-MX" sz="3600" dirty="0" smtClean="0"/>
          </a:p>
          <a:p>
            <a:pPr lvl="1"/>
            <a:r>
              <a:rPr lang="es-ES" dirty="0" smtClean="0"/>
              <a:t> Descripción detallada de las actividades</a:t>
            </a:r>
            <a:endParaRPr lang="es-MX" sz="3600" dirty="0" smtClean="0"/>
          </a:p>
          <a:p>
            <a:pPr lvl="1"/>
            <a:r>
              <a:rPr lang="es-ES" dirty="0" smtClean="0"/>
              <a:t> Lugar donde se realizará el proyecto</a:t>
            </a:r>
            <a:endParaRPr lang="es-MX" sz="3600" dirty="0" smtClean="0"/>
          </a:p>
          <a:p>
            <a:pPr lvl="1"/>
            <a:r>
              <a:rPr lang="es-ES" dirty="0" smtClean="0"/>
              <a:t> Información sobre la empresa, institución u organización para la que se desarrollará el proyecto</a:t>
            </a:r>
            <a:endParaRPr lang="es-MX" sz="3600" dirty="0" smtClean="0"/>
          </a:p>
          <a:p>
            <a:endParaRPr lang="es-MX"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92500" lnSpcReduction="20000"/>
          </a:bodyPr>
          <a:lstStyle/>
          <a:p>
            <a:r>
              <a:rPr lang="es-ES" dirty="0"/>
              <a:t>Paso 6: Reinscribirse cargando residencias profesionales</a:t>
            </a:r>
            <a:r>
              <a:rPr lang="es-ES" dirty="0" smtClean="0"/>
              <a:t>.</a:t>
            </a:r>
            <a:r>
              <a:rPr lang="es-ES" dirty="0"/>
              <a:t> </a:t>
            </a:r>
            <a:endParaRPr lang="es-MX" dirty="0"/>
          </a:p>
          <a:p>
            <a:r>
              <a:rPr lang="es-ES" dirty="0"/>
              <a:t>Paso 7: En la primer semana de clases entregar constancia de alumno inscrito emitida por el Depto. De Servicios Escolares. </a:t>
            </a:r>
            <a:endParaRPr lang="es-MX" dirty="0"/>
          </a:p>
          <a:p>
            <a:r>
              <a:rPr lang="es-ES" dirty="0"/>
              <a:t>Paso 8: Esperar en los próximos 15 o 22 días después de reinscripciones la aprobación del anteproyecto. En caso de rechazo se le indicara al alumno que debe realizar para que sea aprobado. Una vez aprobado se asignara asesor interno.</a:t>
            </a:r>
            <a:endParaRPr lang="es-MX" dirty="0"/>
          </a:p>
          <a:p>
            <a:endParaRPr lang="es-MX"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ES" dirty="0"/>
              <a:t>Paso 9: Realizar la primer visita al asesor interno a más tardar una semana después de la asignación para poder establecer el programa de seguimiento de proyecto (cronograma definitivo) así como el programa de visitas. </a:t>
            </a:r>
            <a:r>
              <a:rPr lang="es-ES" i="1" dirty="0"/>
              <a:t>Dicho formato se debe bajar de la página del </a:t>
            </a:r>
            <a:r>
              <a:rPr lang="es-ES" i="1" dirty="0" err="1"/>
              <a:t>tec</a:t>
            </a:r>
            <a:r>
              <a:rPr lang="es-ES" dirty="0"/>
              <a:t>.</a:t>
            </a:r>
            <a:endParaRPr lang="es-MX" dirty="0"/>
          </a:p>
          <a:p>
            <a:endParaRPr lang="es-MX"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77500" lnSpcReduction="20000"/>
          </a:bodyPr>
          <a:lstStyle/>
          <a:p>
            <a:r>
              <a:rPr lang="es-ES" dirty="0"/>
              <a:t>Paso 10: Cuando termine el proyecto deberá presentar al asesor interno un informe técnico el cual deberá contener los siguientes puntos</a:t>
            </a:r>
            <a:r>
              <a:rPr lang="es-ES" dirty="0" smtClean="0"/>
              <a:t>: a más tardar 1 mes después de haber terminado las actividades en el empresa</a:t>
            </a:r>
            <a:endParaRPr lang="es-MX" dirty="0"/>
          </a:p>
          <a:p>
            <a:pPr lvl="1"/>
            <a:r>
              <a:rPr lang="es-ES_tradnl" i="1" dirty="0"/>
              <a:t>Portada</a:t>
            </a:r>
            <a:endParaRPr lang="es-MX" dirty="0"/>
          </a:p>
          <a:p>
            <a:pPr lvl="1"/>
            <a:r>
              <a:rPr lang="es-ES_tradnl" i="1" dirty="0"/>
              <a:t>Índice</a:t>
            </a:r>
            <a:endParaRPr lang="es-MX" dirty="0"/>
          </a:p>
          <a:p>
            <a:pPr lvl="1"/>
            <a:r>
              <a:rPr lang="es-ES_tradnl" i="1" dirty="0"/>
              <a:t>Introducción  (Mencionar: problema, justificación,  objetivos, características del área en que participó).</a:t>
            </a:r>
            <a:endParaRPr lang="es-MX" dirty="0"/>
          </a:p>
          <a:p>
            <a:pPr lvl="1"/>
            <a:r>
              <a:rPr lang="es-ES_tradnl" i="1" dirty="0"/>
              <a:t>Fundamento teórico.</a:t>
            </a:r>
            <a:endParaRPr lang="es-MX" dirty="0"/>
          </a:p>
          <a:p>
            <a:pPr lvl="1"/>
            <a:r>
              <a:rPr lang="es-ES_tradnl" i="1" dirty="0"/>
              <a:t>Descripción de actividades.</a:t>
            </a:r>
            <a:endParaRPr lang="es-MX" dirty="0"/>
          </a:p>
          <a:p>
            <a:pPr lvl="1"/>
            <a:r>
              <a:rPr lang="es-ES_tradnl" i="1" dirty="0"/>
              <a:t>Anexos (gráficas. planos, programas, etc.).</a:t>
            </a:r>
            <a:endParaRPr lang="es-MX" dirty="0"/>
          </a:p>
          <a:p>
            <a:pPr lvl="1"/>
            <a:r>
              <a:rPr lang="es-ES_tradnl" i="1" dirty="0"/>
              <a:t>Conclusiones y recomendaciones.</a:t>
            </a:r>
            <a:endParaRPr lang="es-MX" dirty="0"/>
          </a:p>
          <a:p>
            <a:pPr lvl="1"/>
            <a:r>
              <a:rPr lang="es-ES_tradnl" i="1" dirty="0"/>
              <a:t>Bibliografía.</a:t>
            </a:r>
            <a:endParaRPr lang="es-MX" dirty="0"/>
          </a:p>
          <a:p>
            <a:endParaRPr lang="es-MX"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lnSpcReduction="10000"/>
          </a:bodyPr>
          <a:lstStyle/>
          <a:p>
            <a:r>
              <a:rPr lang="es-ES" dirty="0"/>
              <a:t>Paso 11: el asesor  interno  revisará el informe, y el alumno tendrá que atender las indicaciones del asesor,  para liberar dicho informe. Una vez liberado, el asesor interno solicitará al jefe de departamento académico correspondiente, la asignación de dos profesores revisores del informe. El alumno atenderá las indicaciones de los revisores.</a:t>
            </a:r>
            <a:endParaRPr lang="es-MX" dirty="0"/>
          </a:p>
          <a:p>
            <a:endParaRPr lang="es-MX"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undición">
  <a:themeElements>
    <a:clrScheme name="Fundición">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undición">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undición">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21</TotalTime>
  <Words>658</Words>
  <Application>Microsoft Office PowerPoint</Application>
  <PresentationFormat>Presentación en pantalla (4:3)</PresentationFormat>
  <Paragraphs>39</Paragraphs>
  <Slides>13</Slides>
  <Notes>0</Notes>
  <HiddenSlides>0</HiddenSlides>
  <MMClips>0</MMClips>
  <ScaleCrop>false</ScaleCrop>
  <HeadingPairs>
    <vt:vector size="4" baseType="variant">
      <vt:variant>
        <vt:lpstr>Tema</vt:lpstr>
      </vt:variant>
      <vt:variant>
        <vt:i4>1</vt:i4>
      </vt:variant>
      <vt:variant>
        <vt:lpstr>Títulos de diapositiva</vt:lpstr>
      </vt:variant>
      <vt:variant>
        <vt:i4>13</vt:i4>
      </vt:variant>
    </vt:vector>
  </HeadingPairs>
  <TitlesOfParts>
    <vt:vector size="14" baseType="lpstr">
      <vt:lpstr>Fundición</vt:lpstr>
      <vt:lpstr>Proceso de Residencias Profesionales </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vector>
  </TitlesOfParts>
  <Company>Tec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Proceso de Residencias Profesionales</dc:title>
  <dc:creator>Div_estds_1</dc:creator>
  <cp:lastModifiedBy>Div_estds_1</cp:lastModifiedBy>
  <cp:revision>3</cp:revision>
  <dcterms:created xsi:type="dcterms:W3CDTF">2010-05-11T22:23:29Z</dcterms:created>
  <dcterms:modified xsi:type="dcterms:W3CDTF">2010-05-11T22:44:43Z</dcterms:modified>
</cp:coreProperties>
</file>